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6" r:id="rId10"/>
    <p:sldId id="263" r:id="rId11"/>
    <p:sldId id="265" r:id="rId1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FC056F9-8181-45A5-B0AF-8FD6B2AE6DEE}" type="datetimeFigureOut">
              <a:rPr lang="hr-HR" smtClean="0"/>
              <a:pPr/>
              <a:t>25.3.2011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hr-HR"/>
          </a:p>
        </p:txBody>
      </p:sp>
      <p:sp>
        <p:nvSpPr>
          <p:cNvPr id="10" name="Pravokut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avokut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avokut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avni poveznik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avni poveznik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ni poveznik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ni poveznik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avni poveznik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avokut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8D7ACEF-64C0-4321-A6B8-A9CBC353CBD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056F9-8181-45A5-B0AF-8FD6B2AE6DEE}" type="datetimeFigureOut">
              <a:rPr lang="hr-HR" smtClean="0"/>
              <a:pPr/>
              <a:t>25.3.2011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7ACEF-64C0-4321-A6B8-A9CBC353CBD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056F9-8181-45A5-B0AF-8FD6B2AE6DEE}" type="datetimeFigureOut">
              <a:rPr lang="hr-HR" smtClean="0"/>
              <a:pPr/>
              <a:t>25.3.2011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7ACEF-64C0-4321-A6B8-A9CBC353CBD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FC056F9-8181-45A5-B0AF-8FD6B2AE6DEE}" type="datetimeFigureOut">
              <a:rPr lang="hr-HR" smtClean="0"/>
              <a:pPr/>
              <a:t>25.3.2011</a:t>
            </a:fld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8D7ACEF-64C0-4321-A6B8-A9CBC353CBD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FC056F9-8181-45A5-B0AF-8FD6B2AE6DEE}" type="datetimeFigureOut">
              <a:rPr lang="hr-HR" smtClean="0"/>
              <a:pPr/>
              <a:t>25.3.2011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hr-HR"/>
          </a:p>
        </p:txBody>
      </p:sp>
      <p:sp>
        <p:nvSpPr>
          <p:cNvPr id="9" name="Pravokut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ni poveznik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avni poveznik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ni poveznik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ni poveznik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avni poveznik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avokut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avni poveznik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8D7ACEF-64C0-4321-A6B8-A9CBC353CBD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056F9-8181-45A5-B0AF-8FD6B2AE6DEE}" type="datetimeFigureOut">
              <a:rPr lang="hr-HR" smtClean="0"/>
              <a:pPr/>
              <a:t>25.3.2011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7ACEF-64C0-4321-A6B8-A9CBC353CBD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Rezervirano mjesto sadržaja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056F9-8181-45A5-B0AF-8FD6B2AE6DEE}" type="datetimeFigureOut">
              <a:rPr lang="hr-HR" smtClean="0"/>
              <a:pPr/>
              <a:t>25.3.2011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7ACEF-64C0-4321-A6B8-A9CBC353CBD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2" name="Rezervirano mjesto teksta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4" name="Rezervirano mjesto teksta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6" name="Rezervirano mjesto datum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FC056F9-8181-45A5-B0AF-8FD6B2AE6DEE}" type="datetimeFigureOut">
              <a:rPr lang="hr-HR" smtClean="0"/>
              <a:pPr/>
              <a:t>25.3.2011</a:t>
            </a:fld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8D7ACEF-64C0-4321-A6B8-A9CBC353CBD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056F9-8181-45A5-B0AF-8FD6B2AE6DEE}" type="datetimeFigureOut">
              <a:rPr lang="hr-HR" smtClean="0"/>
              <a:pPr/>
              <a:t>25.3.2011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7ACEF-64C0-4321-A6B8-A9CBC353CBD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avni poveznik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avokut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ni poveznik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zervirano mjesto sadržaja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1" name="Rezervirano mjesto datum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FC056F9-8181-45A5-B0AF-8FD6B2AE6DEE}" type="datetimeFigureOut">
              <a:rPr lang="hr-HR" smtClean="0"/>
              <a:pPr/>
              <a:t>25.3.2011</a:t>
            </a:fld>
            <a:endParaRPr lang="hr-HR"/>
          </a:p>
        </p:txBody>
      </p:sp>
      <p:sp>
        <p:nvSpPr>
          <p:cNvPr id="22" name="Rezervirano mjesto broja slajd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8D7ACEF-64C0-4321-A6B8-A9CBC353CBD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3" name="Rezervirano mjesto podnožj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0" name="Ravni poveznik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avokut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avni poveznik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avni poveznik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avni poveznik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Rezervirano mjesto datum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FC056F9-8181-45A5-B0AF-8FD6B2AE6DEE}" type="datetimeFigureOut">
              <a:rPr lang="hr-HR" smtClean="0"/>
              <a:pPr/>
              <a:t>25.3.2011</a:t>
            </a:fld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8D7ACEF-64C0-4321-A6B8-A9CBC353CBD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1" name="Rezervirano mjesto podnožj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avni poveznik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FC056F9-8181-45A5-B0AF-8FD6B2AE6DEE}" type="datetimeFigureOut">
              <a:rPr lang="hr-HR" smtClean="0"/>
              <a:pPr/>
              <a:t>25.3.2011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kut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8D7ACEF-64C0-4321-A6B8-A9CBC353CBD0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475656" y="476672"/>
            <a:ext cx="7200800" cy="4392488"/>
          </a:xfrm>
        </p:spPr>
        <p:txBody>
          <a:bodyPr>
            <a:noAutofit/>
          </a:bodyPr>
          <a:lstStyle/>
          <a:p>
            <a:r>
              <a:rPr lang="hr-HR" sz="7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Emocionalno   zlostavljanje</a:t>
            </a:r>
            <a:endParaRPr lang="hr-HR" sz="72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 rot="20290865">
            <a:off x="1470968" y="1117363"/>
            <a:ext cx="6704902" cy="3591959"/>
          </a:xfrm>
        </p:spPr>
        <p:txBody>
          <a:bodyPr>
            <a:noAutofit/>
          </a:bodyPr>
          <a:lstStyle/>
          <a:p>
            <a:r>
              <a:rPr lang="hr-HR" sz="8800" dirty="0" smtClean="0">
                <a:solidFill>
                  <a:schemeClr val="accent3"/>
                </a:solidFill>
              </a:rPr>
              <a:t>   STOP NASILJU!!!</a:t>
            </a:r>
            <a:endParaRPr lang="hr-HR" sz="8800" dirty="0">
              <a:solidFill>
                <a:schemeClr val="accent3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hr-HR" sz="3600" dirty="0" smtClean="0"/>
              <a:t>MARIS ĐAKOVIĆ</a:t>
            </a:r>
            <a:br>
              <a:rPr lang="hr-HR" sz="3600" dirty="0" smtClean="0"/>
            </a:br>
            <a:r>
              <a:rPr lang="hr-HR" sz="3600" dirty="0" smtClean="0"/>
              <a:t>PETRA KUKULJICA</a:t>
            </a:r>
            <a:br>
              <a:rPr lang="hr-HR" sz="3600" dirty="0" smtClean="0"/>
            </a:br>
            <a:r>
              <a:rPr lang="hr-HR" sz="3600" dirty="0" smtClean="0"/>
              <a:t>NIKOLETA KRESIĆ</a:t>
            </a:r>
            <a:br>
              <a:rPr lang="hr-HR" sz="3600" dirty="0" smtClean="0"/>
            </a:br>
            <a:r>
              <a:rPr lang="hr-HR" sz="3600" dirty="0" smtClean="0"/>
              <a:t>MATEA BUTIJER</a:t>
            </a:r>
            <a:br>
              <a:rPr lang="hr-HR" sz="3600" dirty="0" smtClean="0"/>
            </a:br>
            <a:r>
              <a:rPr lang="hr-HR" sz="3600" dirty="0" smtClean="0"/>
              <a:t>NIKOLINA KOLIĆ</a:t>
            </a:r>
            <a:endParaRPr lang="hr-HR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339752" y="476672"/>
            <a:ext cx="8352928" cy="1143000"/>
          </a:xfrm>
        </p:spPr>
        <p:txBody>
          <a:bodyPr>
            <a:noAutofit/>
          </a:bodyPr>
          <a:lstStyle/>
          <a:p>
            <a:r>
              <a:rPr lang="pl-PL" sz="3200" b="1" dirty="0" smtClean="0">
                <a:solidFill>
                  <a:schemeClr val="accent1">
                    <a:lumMod val="50000"/>
                  </a:schemeClr>
                </a:solidFill>
              </a:rPr>
              <a:t>Što je to emocionalno zlostavljanje?</a:t>
            </a:r>
            <a:br>
              <a:rPr lang="pl-PL" sz="3200" b="1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hr-HR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467544" y="1772816"/>
            <a:ext cx="7920880" cy="5665840"/>
          </a:xfrm>
        </p:spPr>
        <p:txBody>
          <a:bodyPr/>
          <a:lstStyle/>
          <a:p>
            <a:r>
              <a:rPr lang="vi-VN" sz="3600" dirty="0" smtClean="0">
                <a:solidFill>
                  <a:schemeClr val="accent1">
                    <a:lumMod val="75000"/>
                  </a:schemeClr>
                </a:solidFill>
              </a:rPr>
              <a:t>Emocionalno zlostavljanje je obrazac ponašanja koji destruktivno djeluje na djetetov emocionalni razvoj i osjećaj vlastite vrijednosti. </a:t>
            </a:r>
            <a:endParaRPr lang="hr-HR" sz="3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hr-HR" dirty="0" smtClean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976781">
            <a:off x="4244985" y="3875575"/>
            <a:ext cx="3485371" cy="2439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286000" y="1124744"/>
            <a:ext cx="6172200" cy="3893818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tx1"/>
                </a:solidFill>
              </a:rPr>
              <a:t>*Emocionalno zlostavljanje su i pretjerani, agresivni i nerazumni zahtjevi koje odrasli postavljaju pred djecu, te neprihvaćanje djetetovih potreba za pažnjom, ljubavlju i brigom neophodnim za djetetov zdravi psihološki razvoj.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82677">
            <a:off x="3923928" y="188640"/>
            <a:ext cx="5040560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16632"/>
            <a:ext cx="2352261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1100638">
            <a:off x="3175577" y="3413685"/>
            <a:ext cx="3312368" cy="300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619672" y="332656"/>
            <a:ext cx="6172200" cy="1894362"/>
          </a:xfrm>
        </p:spPr>
        <p:txBody>
          <a:bodyPr/>
          <a:lstStyle/>
          <a:p>
            <a:r>
              <a:rPr lang="hr-HR" dirty="0" smtClean="0">
                <a:solidFill>
                  <a:schemeClr val="accent1">
                    <a:lumMod val="50000"/>
                  </a:schemeClr>
                </a:solidFill>
              </a:rPr>
              <a:t>Najrašireniji oblici emocionalnog zlostavljanja su:</a:t>
            </a:r>
            <a:endParaRPr lang="hr-H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619672" y="2564904"/>
            <a:ext cx="7108304" cy="3600400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vi-VN" dirty="0" smtClean="0">
                <a:solidFill>
                  <a:schemeClr val="tx1"/>
                </a:solidFill>
              </a:rPr>
              <a:t>Odbacivanje - dijete se ignorira, govori mu se da je inferiorno ili</a:t>
            </a:r>
            <a:r>
              <a:rPr lang="hr-HR" dirty="0" smtClean="0">
                <a:solidFill>
                  <a:schemeClr val="tx1"/>
                </a:solidFill>
              </a:rPr>
              <a:t> </a:t>
            </a:r>
            <a:r>
              <a:rPr lang="vi-VN" dirty="0" smtClean="0">
                <a:solidFill>
                  <a:schemeClr val="tx1"/>
                </a:solidFill>
              </a:rPr>
              <a:t> </a:t>
            </a:r>
            <a:r>
              <a:rPr lang="hr-HR" dirty="0" smtClean="0">
                <a:solidFill>
                  <a:schemeClr val="tx1"/>
                </a:solidFill>
              </a:rPr>
              <a:t>     </a:t>
            </a:r>
            <a:r>
              <a:rPr lang="vi-VN" dirty="0" smtClean="0">
                <a:solidFill>
                  <a:schemeClr val="tx1"/>
                </a:solidFill>
              </a:rPr>
              <a:t>beskorisno, obezvrijeđuju se njegova razmišljanja ili osjećaji i sl.</a:t>
            </a:r>
            <a:endParaRPr lang="hr-HR" dirty="0" smtClean="0">
              <a:solidFill>
                <a:schemeClr val="tx1"/>
              </a:solidFill>
            </a:endParaRPr>
          </a:p>
          <a:p>
            <a:pPr>
              <a:buFont typeface="Arial" charset="0"/>
              <a:buChar char="•"/>
            </a:pPr>
            <a:r>
              <a:rPr lang="vi-VN" dirty="0" smtClean="0">
                <a:solidFill>
                  <a:schemeClr val="accent1">
                    <a:lumMod val="75000"/>
                  </a:schemeClr>
                </a:solidFill>
              </a:rPr>
              <a:t>Ponižavanje - vrijeđanje, ismijavanje, imitiranje djetetovih nedostataka, vikanje, psovanje, ponižavanje pred drugima i sl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>
              <a:buFont typeface="Arial" charset="0"/>
              <a:buChar char="•"/>
            </a:pPr>
            <a:r>
              <a:rPr lang="hr-HR" dirty="0" smtClean="0">
                <a:solidFill>
                  <a:schemeClr val="tx1"/>
                </a:solidFill>
              </a:rPr>
              <a:t>Ignoriranje - zakašnjelo reagiranje na djetetove potrebe, ne pokazivanje naklonosti i nježnosti prema djetetu, s djetetom se razgovara samo kada je to neophodno i </a:t>
            </a:r>
            <a:r>
              <a:rPr lang="hr-HR" dirty="0" err="1" smtClean="0">
                <a:solidFill>
                  <a:schemeClr val="tx1"/>
                </a:solidFill>
              </a:rPr>
              <a:t>sl</a:t>
            </a:r>
            <a:r>
              <a:rPr lang="hr-HR" dirty="0" smtClean="0">
                <a:solidFill>
                  <a:schemeClr val="tx1"/>
                </a:solidFill>
              </a:rPr>
              <a:t>.</a:t>
            </a:r>
          </a:p>
          <a:p>
            <a:pPr>
              <a:buFont typeface="Arial" charset="0"/>
              <a:buChar char="•"/>
            </a:pPr>
            <a:r>
              <a:rPr lang="vi-VN" dirty="0" smtClean="0">
                <a:solidFill>
                  <a:schemeClr val="accent1">
                    <a:lumMod val="75000"/>
                  </a:schemeClr>
                </a:solidFill>
              </a:rPr>
              <a:t>Manipuliranje - manipulacija djetetovim osjećajima u svrhu rješavanja nekih problema roditelja. Vrlo često se događa tijekom razvoda braka.</a:t>
            </a:r>
            <a:endParaRPr lang="hr-H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7"/>
            <a:ext cx="4608512" cy="2448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985376">
            <a:off x="5835856" y="695064"/>
            <a:ext cx="2389257" cy="3292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63688" y="2852936"/>
            <a:ext cx="2880320" cy="3777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735121">
            <a:off x="4813714" y="3830612"/>
            <a:ext cx="2703352" cy="2568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60648"/>
            <a:ext cx="4032448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3068960"/>
            <a:ext cx="3168352" cy="3501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771253">
            <a:off x="5067494" y="862862"/>
            <a:ext cx="2344043" cy="1481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289925">
            <a:off x="292243" y="3700318"/>
            <a:ext cx="3888432" cy="2333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899592" y="1268760"/>
            <a:ext cx="6172200" cy="4320480"/>
          </a:xfrm>
        </p:spPr>
        <p:txBody>
          <a:bodyPr>
            <a:normAutofit/>
          </a:bodyPr>
          <a:lstStyle/>
          <a:p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*</a:t>
            </a:r>
            <a:r>
              <a:rPr lang="vi-VN" dirty="0" smtClean="0">
                <a:solidFill>
                  <a:schemeClr val="accent1">
                    <a:lumMod val="75000"/>
                  </a:schemeClr>
                </a:solidFill>
              </a:rPr>
              <a:t>American Human Association (1980., prema Pećnik, 1993.) emocionalno zlostavljanje definira kao aktivno, namjerno grđenje, omalovažavanje ili druge radnje koje negativno utječu na emocionalnu dobrobit djeteta.</a:t>
            </a:r>
            <a:endParaRPr lang="hr-HR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hr-HR" dirty="0" smtClean="0">
                <a:solidFill>
                  <a:schemeClr val="tx1"/>
                </a:solidFill>
              </a:rPr>
              <a:t>*</a:t>
            </a:r>
            <a:r>
              <a:rPr lang="vi-VN" dirty="0" smtClean="0">
                <a:solidFill>
                  <a:schemeClr val="tx1"/>
                </a:solidFill>
              </a:rPr>
              <a:t>Teorijski gledano, možemo reći da većina roditelja tijekom svog roditeljevanja počini aktivnosti koje s obzirom na opisane liste ponašanja možemo smatrati emocionalnim zlostavljanjem ili zanemarivanjem. To ih, međutim, ne čini zlostavljačima. Temelj emocionalnog zlostavljanja je u kontinuiranom, neodgovarajućem, nezadovoljavajućem odnosu</a:t>
            </a:r>
            <a:r>
              <a:rPr lang="hr-HR" dirty="0" smtClean="0">
                <a:solidFill>
                  <a:schemeClr val="tx1"/>
                </a:solidFill>
              </a:rPr>
              <a:t>.</a:t>
            </a:r>
          </a:p>
          <a:p>
            <a:endParaRPr lang="hr-H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*Da bismo uopće pokušali shvatiti pojam zlostavljanja i što se tijekom zlostavljanja zbiva s djetetom, neophodno je uočiti na koji se način okolina odnosi prema djetetu. </a:t>
            </a:r>
            <a:b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39</TotalTime>
  <Words>274</Words>
  <Application>Microsoft Office PowerPoint</Application>
  <PresentationFormat>Prikaz na zaslonu (4:3)</PresentationFormat>
  <Paragraphs>14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2" baseType="lpstr">
      <vt:lpstr>Oriel</vt:lpstr>
      <vt:lpstr>Emocionalno   zlostavljanje</vt:lpstr>
      <vt:lpstr>Što je to emocionalno zlostavljanje? </vt:lpstr>
      <vt:lpstr>*Emocionalno zlostavljanje su i pretjerani, agresivni i nerazumni zahtjevi koje odrasli postavljaju pred djecu, te neprihvaćanje djetetovih potreba za pažnjom, ljubavlju i brigom neophodnim za djetetov zdravi psihološki razvoj. </vt:lpstr>
      <vt:lpstr>Slajd 4</vt:lpstr>
      <vt:lpstr>Najrašireniji oblici emocionalnog zlostavljanja su:</vt:lpstr>
      <vt:lpstr>Slajd 6</vt:lpstr>
      <vt:lpstr>Slajd 7</vt:lpstr>
      <vt:lpstr>Slajd 8</vt:lpstr>
      <vt:lpstr>*Da bismo uopće pokušali shvatiti pojam zlostavljanja i što se tijekom zlostavljanja zbiva s djetetom, neophodno je uočiti na koji se način okolina odnosi prema djetetu.  </vt:lpstr>
      <vt:lpstr>   STOP NASILJU!!!</vt:lpstr>
      <vt:lpstr>MARIS ĐAKOVIĆ PETRA KUKULJICA NIKOLETA KRESIĆ MATEA BUTIJER NIKOLINA KOLIĆ</vt:lpstr>
    </vt:vector>
  </TitlesOfParts>
  <Company>OS CAVTAT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Emocionalno   zlostavljanje</dc:title>
  <dc:creator>Učenik9</dc:creator>
  <cp:lastModifiedBy>OSCAVTAT</cp:lastModifiedBy>
  <cp:revision>6</cp:revision>
  <dcterms:created xsi:type="dcterms:W3CDTF">2011-03-25T09:45:05Z</dcterms:created>
  <dcterms:modified xsi:type="dcterms:W3CDTF">2011-03-25T12:07:04Z</dcterms:modified>
</cp:coreProperties>
</file>