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78EBDB-21E0-4245-8BF8-F6AB9DB383DA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906647-D208-41DE-AA12-8C5188564EF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611560" y="980728"/>
            <a:ext cx="78488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Zanemarivanje djece</a:t>
            </a:r>
            <a:endParaRPr lang="hr-HR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29332"/>
            <a:ext cx="5040560" cy="39793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b="1" dirty="0" smtClean="0"/>
              <a:t>SAVJETI RODITELJIMA</a:t>
            </a:r>
            <a:r>
              <a:rPr lang="hr-HR" sz="3300" b="1" dirty="0" smtClean="0"/>
              <a:t>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</a:t>
            </a:r>
            <a:r>
              <a:rPr lang="vi-VN" dirty="0" smtClean="0">
                <a:solidFill>
                  <a:srgbClr val="FF0000"/>
                </a:solidFill>
              </a:rPr>
              <a:t>* redovito kontrolirajte trudnoću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ako možete, hranite svoje dijete najprirodnijom hranom - majčinim mlijekom</a:t>
            </a:r>
            <a:br>
              <a:rPr lang="vi-VN" dirty="0" smtClean="0"/>
            </a:br>
            <a:r>
              <a:rPr lang="vi-VN" dirty="0" smtClean="0"/>
              <a:t>   </a:t>
            </a:r>
            <a:r>
              <a:rPr lang="vi-VN" dirty="0" smtClean="0">
                <a:solidFill>
                  <a:srgbClr val="FF0000"/>
                </a:solidFill>
              </a:rPr>
              <a:t> * ako vam nešto nije jasno, slobodno se obratite svom pedijatru ili patronažnoj sestri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vodite dijete redovito na sistematske preglede</a:t>
            </a:r>
            <a:br>
              <a:rPr lang="vi-VN" dirty="0" smtClean="0"/>
            </a:br>
            <a:r>
              <a:rPr lang="vi-VN" dirty="0" smtClean="0"/>
              <a:t>   </a:t>
            </a:r>
            <a:r>
              <a:rPr lang="vi-VN" dirty="0" smtClean="0">
                <a:solidFill>
                  <a:srgbClr val="FF0000"/>
                </a:solidFill>
              </a:rPr>
              <a:t> * cijepite redovito svoje dijete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bolesno dijete vodite liječniku</a:t>
            </a:r>
            <a:br>
              <a:rPr lang="vi-VN" dirty="0" smtClean="0"/>
            </a:br>
            <a:r>
              <a:rPr lang="vi-VN" dirty="0" smtClean="0"/>
              <a:t>   </a:t>
            </a:r>
            <a:r>
              <a:rPr lang="vi-VN" dirty="0" smtClean="0">
                <a:solidFill>
                  <a:srgbClr val="FF0000"/>
                </a:solidFill>
              </a:rPr>
              <a:t> * surađujte s djetetovim odgajateljima i učiteljima, sa stručnim službama u vrtiću i školi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ako se dijete slučajno ozlijedi, odvedite ga liječniku</a:t>
            </a:r>
            <a:br>
              <a:rPr lang="vi-VN" dirty="0" smtClean="0"/>
            </a:br>
            <a:r>
              <a:rPr lang="vi-VN" dirty="0" smtClean="0"/>
              <a:t>    </a:t>
            </a:r>
            <a:r>
              <a:rPr lang="vi-VN" dirty="0" smtClean="0">
                <a:solidFill>
                  <a:srgbClr val="FF0000"/>
                </a:solidFill>
              </a:rPr>
              <a:t>* sklonite lijekove, otrove i sredstva za čišćenje od svoje djece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podržite svoje dijete</a:t>
            </a:r>
            <a:br>
              <a:rPr lang="vi-VN" dirty="0" smtClean="0"/>
            </a:br>
            <a:r>
              <a:rPr lang="vi-VN" dirty="0" smtClean="0"/>
              <a:t>   </a:t>
            </a:r>
            <a:r>
              <a:rPr lang="vi-VN" dirty="0" smtClean="0">
                <a:solidFill>
                  <a:srgbClr val="FF0000"/>
                </a:solidFill>
              </a:rPr>
              <a:t> * često pohvalite svoje dijete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    * poduzimajte mjere zaštite djeteta kad procijenite da je potrebno</a:t>
            </a:r>
            <a:br>
              <a:rPr lang="vi-VN" dirty="0" smtClean="0"/>
            </a:br>
            <a:r>
              <a:rPr lang="vi-VN" dirty="0" smtClean="0"/>
              <a:t>    </a:t>
            </a:r>
            <a:r>
              <a:rPr lang="vi-VN" dirty="0" smtClean="0">
                <a:solidFill>
                  <a:srgbClr val="FF0000"/>
                </a:solidFill>
              </a:rPr>
              <a:t>* zastupajte najbolji interes svog djeteta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9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992239"/>
            <a:ext cx="5076056" cy="286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"/>
            <a:ext cx="5076056" cy="402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-Paula </a:t>
            </a:r>
            <a:r>
              <a:rPr lang="hr-HR" dirty="0" err="1" smtClean="0"/>
              <a:t>Simović</a:t>
            </a:r>
            <a:endParaRPr lang="hr-HR" dirty="0" smtClean="0"/>
          </a:p>
          <a:p>
            <a:r>
              <a:rPr lang="hr-HR" dirty="0" smtClean="0"/>
              <a:t>-Juraj Obradović</a:t>
            </a:r>
          </a:p>
          <a:p>
            <a:r>
              <a:rPr lang="hr-HR" dirty="0" smtClean="0"/>
              <a:t>-Stjepan </a:t>
            </a:r>
            <a:r>
              <a:rPr lang="hr-HR" dirty="0" err="1" smtClean="0"/>
              <a:t>Skurić</a:t>
            </a:r>
            <a:endParaRPr lang="hr-HR" dirty="0" smtClean="0"/>
          </a:p>
          <a:p>
            <a:r>
              <a:rPr lang="hr-HR" dirty="0" smtClean="0"/>
              <a:t>-</a:t>
            </a:r>
            <a:r>
              <a:rPr lang="hr-HR" dirty="0" err="1" smtClean="0"/>
              <a:t>Maroje</a:t>
            </a:r>
            <a:r>
              <a:rPr lang="hr-HR" dirty="0" smtClean="0"/>
              <a:t> </a:t>
            </a:r>
            <a:r>
              <a:rPr lang="hr-HR" dirty="0" err="1" smtClean="0"/>
              <a:t>Katušić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619672" y="548680"/>
            <a:ext cx="32247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Kraj </a:t>
            </a:r>
            <a:r>
              <a:rPr lang="hr-H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Većina siromašnih obitelji zanemaruje svoju djecu.</a:t>
            </a:r>
          </a:p>
          <a:p>
            <a:r>
              <a:rPr lang="hr-HR" sz="2800" b="1" dirty="0" smtClean="0"/>
              <a:t>Djeca će prevladati učinke zanemarivanja.</a:t>
            </a:r>
          </a:p>
          <a:p>
            <a:r>
              <a:rPr lang="hr-HR" sz="2800" b="1" dirty="0" smtClean="0"/>
              <a:t>Zanemarivanje nije tako ozbiljan problem kao zlostavljanje.</a:t>
            </a:r>
          </a:p>
          <a:p>
            <a:r>
              <a:rPr lang="hr-HR" sz="2800" b="1" dirty="0" smtClean="0"/>
              <a:t>Ako je obitelj prijavljena zbog zanemarivanja, djeca se automatski oduzimaju.</a:t>
            </a:r>
          </a:p>
          <a:p>
            <a:endParaRPr lang="hr-HR" sz="2800" b="1" dirty="0"/>
          </a:p>
        </p:txBody>
      </p:sp>
      <p:sp>
        <p:nvSpPr>
          <p:cNvPr id="4" name="Pravokutnik 3"/>
          <p:cNvSpPr/>
          <p:nvPr/>
        </p:nvSpPr>
        <p:spPr>
          <a:xfrm>
            <a:off x="2915816" y="476672"/>
            <a:ext cx="341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ZABLUDA</a:t>
            </a:r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Siromaštvo nije zanemarivanje i obitelji s niskim prihodima mogu se primjereno skrbiti o djeci.</a:t>
            </a:r>
          </a:p>
          <a:p>
            <a:r>
              <a:rPr lang="hr-HR" b="1" dirty="0" smtClean="0"/>
              <a:t>Postoje dobro dokumentirani kognitivni i neurološki deficiti u djece koji su posljedica zanemarivanja</a:t>
            </a:r>
            <a:r>
              <a:rPr lang="hr-HR" dirty="0" smtClean="0"/>
              <a:t>.</a:t>
            </a:r>
          </a:p>
          <a:p>
            <a:r>
              <a:rPr lang="pl-PL" b="1" dirty="0" smtClean="0"/>
              <a:t>Zanemarivanje je ozbiljan zdravstveni problem.</a:t>
            </a:r>
          </a:p>
          <a:p>
            <a:r>
              <a:rPr lang="hr-HR" b="1" dirty="0" smtClean="0"/>
              <a:t>Djeca se oduzimaju samo ako žive u uvjetima opasnima za život i sigurnost.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2818414" y="404664"/>
            <a:ext cx="328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Činjenica</a:t>
            </a:r>
            <a:endParaRPr lang="hr-H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Početkom 20. stoljeća djeca koja su smještena u institucije tijekom prve godine života umirala u 31,7 do 75 posto slučajeva od infekcije ili nenapredovanja, unatoč poboljšanju prehrane i higijene. 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40317">
            <a:off x="5217820" y="4094431"/>
            <a:ext cx="3456384" cy="243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Zanemarivanje osnovnih djetetovih potreba:</a:t>
            </a:r>
          </a:p>
          <a:p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primjerena prehrana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   * emocionalna podrška</a:t>
            </a:r>
            <a:br>
              <a:rPr lang="hr-HR" dirty="0" smtClean="0"/>
            </a:br>
            <a:r>
              <a:rPr lang="hr-HR" dirty="0" smtClean="0"/>
              <a:t>    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osobna higijena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   * zdravstvena zaštita</a:t>
            </a:r>
            <a:br>
              <a:rPr lang="hr-HR" dirty="0" smtClean="0"/>
            </a:br>
            <a:r>
              <a:rPr lang="hr-HR" dirty="0" smtClean="0"/>
              <a:t>    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briga o mentalnom zdravlju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   * kognitivna stimulacija</a:t>
            </a:r>
            <a:br>
              <a:rPr lang="hr-HR" dirty="0" smtClean="0"/>
            </a:br>
            <a:r>
              <a:rPr lang="hr-HR" dirty="0" smtClean="0"/>
              <a:t>    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obiteljska struktura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   * sigurni životni uvjeti</a:t>
            </a:r>
            <a:br>
              <a:rPr lang="hr-HR" dirty="0" smtClean="0"/>
            </a:br>
            <a:r>
              <a:rPr lang="hr-HR" dirty="0" smtClean="0"/>
              <a:t>    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sigurnost, zaštita od opasnosti u kući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   * zaštita od obiteljskih svađa i nasilja u obitelji</a:t>
            </a:r>
            <a:br>
              <a:rPr lang="hr-HR" dirty="0" smtClean="0"/>
            </a:br>
            <a:r>
              <a:rPr lang="hr-HR" dirty="0" smtClean="0"/>
              <a:t>   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* zaštita od nasilja u zajednici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187624" y="620688"/>
            <a:ext cx="6631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Uzroci zanemarivanja</a:t>
            </a:r>
            <a:endParaRPr lang="hr-H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Fizičko zanemarivanje</a:t>
            </a:r>
            <a:endParaRPr lang="hr-HR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b="1" dirty="0" smtClean="0"/>
              <a:t>Emocionalno zanemarivanje</a:t>
            </a:r>
            <a:endParaRPr lang="hr-HR" dirty="0" smtClean="0"/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Obrazovno zanemarivanje</a:t>
            </a:r>
            <a:endParaRPr lang="hr-HR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b="1" dirty="0" smtClean="0"/>
              <a:t>Zanemarivanje uzrokovano čimbenicima okoline</a:t>
            </a:r>
          </a:p>
          <a:p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Zdravstveno zanemarivanje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479635" y="2967335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dirty="0" smtClean="0"/>
              <a:t/>
            </a:r>
            <a:br>
              <a:rPr lang="hr-HR" sz="5400" dirty="0" smtClean="0"/>
            </a:br>
            <a:endParaRPr lang="hr-H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475656" y="692696"/>
            <a:ext cx="6439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Oblici zanemarivanja</a:t>
            </a:r>
            <a:endParaRPr lang="hr-H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Zanemarena djeca nisu naučila rješavati probleme primjerene svojoj dobi. 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2. Osjećaju se zakinutima,manje vrijednima,a katkad se brane tako da sve </a:t>
            </a:r>
            <a:r>
              <a:rPr lang="hr-HR" dirty="0" err="1" smtClean="0">
                <a:solidFill>
                  <a:srgbClr val="00B050"/>
                </a:solidFill>
              </a:rPr>
              <a:t>omaložavaju</a:t>
            </a:r>
            <a:r>
              <a:rPr lang="hr-HR" dirty="0" smtClean="0">
                <a:solidFill>
                  <a:srgbClr val="00B050"/>
                </a:solidFill>
              </a:rPr>
              <a:t>,što izaziva kritike roditelja i profesora.</a:t>
            </a:r>
          </a:p>
          <a:p>
            <a:r>
              <a:rPr lang="hr-HR" dirty="0" smtClean="0"/>
              <a:t>3.</a:t>
            </a:r>
            <a:r>
              <a:rPr lang="vi-VN" dirty="0" smtClean="0"/>
              <a:t> </a:t>
            </a:r>
            <a:r>
              <a:rPr lang="vi-VN" sz="2600" dirty="0" smtClean="0"/>
              <a:t>S obzirom na to da nemaju životnog optimizma i da imaju teškoća u izražavanju kreativnih sposobnosti, drže se pravila i mogu funkcionirati samo pod određenim pravilima u strogo postavljenim granicama.</a:t>
            </a:r>
            <a:r>
              <a:rPr lang="vi-VN" dirty="0" smtClean="0"/>
              <a:t>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971600" y="692696"/>
            <a:ext cx="7710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Posljedice zanemarivanja</a:t>
            </a:r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4. </a:t>
            </a:r>
            <a:r>
              <a:rPr lang="it-IT" dirty="0" err="1" smtClean="0"/>
              <a:t>Igra</a:t>
            </a:r>
            <a:r>
              <a:rPr lang="it-IT" dirty="0" smtClean="0"/>
              <a:t> </a:t>
            </a:r>
            <a:r>
              <a:rPr lang="it-IT" dirty="0" err="1" smtClean="0"/>
              <a:t>postaje</a:t>
            </a:r>
            <a:r>
              <a:rPr lang="it-IT" dirty="0" smtClean="0"/>
              <a:t> težak i </a:t>
            </a:r>
            <a:r>
              <a:rPr lang="it-IT" dirty="0" err="1" smtClean="0"/>
              <a:t>zahtjevan</a:t>
            </a:r>
            <a:r>
              <a:rPr lang="it-IT" dirty="0" smtClean="0"/>
              <a:t> </a:t>
            </a:r>
            <a:r>
              <a:rPr lang="it-IT" dirty="0" err="1" smtClean="0"/>
              <a:t>posao</a:t>
            </a:r>
            <a:r>
              <a:rPr lang="it-IT" dirty="0" smtClean="0"/>
              <a:t>. Ne </a:t>
            </a:r>
            <a:r>
              <a:rPr lang="it-IT" dirty="0" err="1" smtClean="0"/>
              <a:t>mogu</a:t>
            </a:r>
            <a:r>
              <a:rPr lang="it-IT" dirty="0" smtClean="0"/>
              <a:t> se </a:t>
            </a:r>
            <a:r>
              <a:rPr lang="it-IT" dirty="0" err="1" smtClean="0"/>
              <a:t>opustiti</a:t>
            </a:r>
            <a:r>
              <a:rPr lang="hr-HR" dirty="0" smtClean="0"/>
              <a:t>.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5.Izostaje očekivani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razvoj intelektualnih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sposobnosti, tako da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ostavljaju dojam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djece s daleko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nižim mogućnostima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nego što zapravo jesu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2912" y="2636912"/>
            <a:ext cx="4221088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Posebno je važan način razgovora s djetetom. Podatke, u skladu s dobi djeteta, prikupljaju educirani stručnjaci:</a:t>
            </a:r>
            <a:br>
              <a:rPr lang="hr-HR" dirty="0" smtClean="0"/>
            </a:b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• koji imaju potrebna znanja i vještine u komunikaciji s djecom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• koji su vješti u postavljanju nesugestivnih pitanja</a:t>
            </a:r>
            <a:br>
              <a:rPr lang="hr-HR" dirty="0" smtClean="0"/>
            </a:b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• koji posjeduju znanje o stresu i traumi u dječjoj dobi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283</Words>
  <Application>Microsoft Office PowerPoint</Application>
  <PresentationFormat>Prikaz na zaslonu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Metro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Učenik10</dc:creator>
  <cp:lastModifiedBy>OSCAVTAT</cp:lastModifiedBy>
  <cp:revision>5</cp:revision>
  <dcterms:created xsi:type="dcterms:W3CDTF">2011-03-25T10:35:07Z</dcterms:created>
  <dcterms:modified xsi:type="dcterms:W3CDTF">2011-03-25T12:09:14Z</dcterms:modified>
</cp:coreProperties>
</file>